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Shadows Into Light"/>
      <p:regular r:id="rId31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hadowsIntoLight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b="1" sz="14000"/>
            </a:lvl1pPr>
            <a:lvl2pPr algn="ctr">
              <a:spcBef>
                <a:spcPts val="0"/>
              </a:spcBef>
              <a:buSzPct val="100000"/>
              <a:defRPr b="1" sz="14000"/>
            </a:lvl2pPr>
            <a:lvl3pPr algn="ctr">
              <a:spcBef>
                <a:spcPts val="0"/>
              </a:spcBef>
              <a:buSzPct val="100000"/>
              <a:defRPr b="1" sz="14000"/>
            </a:lvl3pPr>
            <a:lvl4pPr algn="ctr">
              <a:spcBef>
                <a:spcPts val="0"/>
              </a:spcBef>
              <a:buSzPct val="100000"/>
              <a:defRPr b="1" sz="14000"/>
            </a:lvl4pPr>
            <a:lvl5pPr algn="ctr">
              <a:spcBef>
                <a:spcPts val="0"/>
              </a:spcBef>
              <a:buSzPct val="100000"/>
              <a:defRPr b="1" sz="14000"/>
            </a:lvl5pPr>
            <a:lvl6pPr algn="ctr">
              <a:spcBef>
                <a:spcPts val="0"/>
              </a:spcBef>
              <a:buSzPct val="100000"/>
              <a:defRPr b="1" sz="14000"/>
            </a:lvl6pPr>
            <a:lvl7pPr algn="ctr">
              <a:spcBef>
                <a:spcPts val="0"/>
              </a:spcBef>
              <a:buSzPct val="100000"/>
              <a:defRPr b="1" sz="14000"/>
            </a:lvl7pPr>
            <a:lvl8pPr algn="ctr">
              <a:spcBef>
                <a:spcPts val="0"/>
              </a:spcBef>
              <a:buSzPct val="100000"/>
              <a:defRPr b="1" sz="14000"/>
            </a:lvl8pPr>
            <a:lvl9pPr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Shape 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jp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06.jpg"/><Relationship Id="rId5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8.jpg"/><Relationship Id="rId7" Type="http://schemas.openxmlformats.org/officeDocument/2006/relationships/image" Target="../media/image17.jpg"/><Relationship Id="rId8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4.jpg"/><Relationship Id="rId6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510450" y="1279037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000">
                <a:latin typeface="Shadows Into Light"/>
                <a:ea typeface="Shadows Into Light"/>
                <a:cs typeface="Shadows Into Light"/>
                <a:sym typeface="Shadows Into Light"/>
              </a:rPr>
              <a:t>MED-FI PROTOTYPE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50" y="0"/>
            <a:ext cx="2736799" cy="20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725" y="3081477"/>
            <a:ext cx="1563900" cy="189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35350"/>
            <a:ext cx="1767975" cy="180815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/>
          <p:nvPr/>
        </p:nvSpPr>
        <p:spPr>
          <a:xfrm>
            <a:off x="1613150" y="2935550"/>
            <a:ext cx="1933500" cy="1003800"/>
          </a:xfrm>
          <a:prstGeom prst="wedgeEllipseCallout">
            <a:avLst>
              <a:gd fmla="val -37351" name="adj1"/>
              <a:gd fmla="val 5413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1568750" y="3179950"/>
            <a:ext cx="1933500" cy="50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Daniel Melendez</a:t>
            </a:r>
          </a:p>
        </p:txBody>
      </p:sp>
      <p:sp>
        <p:nvSpPr>
          <p:cNvPr id="61" name="Shape 61"/>
          <p:cNvSpPr/>
          <p:nvPr/>
        </p:nvSpPr>
        <p:spPr>
          <a:xfrm>
            <a:off x="2592650" y="133825"/>
            <a:ext cx="1563900" cy="677399"/>
          </a:xfrm>
          <a:prstGeom prst="wedgeEllipseCallout">
            <a:avLst>
              <a:gd fmla="val -43660" name="adj1"/>
              <a:gd fmla="val 6270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2655350" y="259275"/>
            <a:ext cx="1438499" cy="34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Ashley Mills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 flipH="1">
            <a:off x="4983999" y="2786875"/>
            <a:ext cx="1933500" cy="844799"/>
          </a:xfrm>
          <a:prstGeom prst="wedgeEllipseCallout">
            <a:avLst>
              <a:gd fmla="val -36029" name="adj1"/>
              <a:gd fmla="val 5991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4935400" y="2963425"/>
            <a:ext cx="1982100" cy="37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Jocelyn Hickcox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318400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Made our language more positive and encouraging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875" y="1299475"/>
            <a:ext cx="2223751" cy="297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 rot="-5400000">
            <a:off x="-177715" y="2540973"/>
            <a:ext cx="1834803" cy="493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Before</a:t>
            </a:r>
          </a:p>
        </p:txBody>
      </p:sp>
      <p:sp>
        <p:nvSpPr>
          <p:cNvPr id="123" name="Shape 123"/>
          <p:cNvSpPr/>
          <p:nvPr/>
        </p:nvSpPr>
        <p:spPr>
          <a:xfrm rot="-5400000">
            <a:off x="4250788" y="2540964"/>
            <a:ext cx="1378046" cy="493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After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896" y="1036000"/>
            <a:ext cx="2059499" cy="36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280100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Standardized ‘Top-Bar’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437" y="1238462"/>
            <a:ext cx="2223751" cy="297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 rot="-5400000">
            <a:off x="-484315" y="2479973"/>
            <a:ext cx="1834803" cy="493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Before</a:t>
            </a:r>
          </a:p>
        </p:txBody>
      </p:sp>
      <p:sp>
        <p:nvSpPr>
          <p:cNvPr id="132" name="Shape 132"/>
          <p:cNvSpPr/>
          <p:nvPr/>
        </p:nvSpPr>
        <p:spPr>
          <a:xfrm rot="-5400000">
            <a:off x="5642188" y="2479977"/>
            <a:ext cx="1378046" cy="493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After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519" y="1288275"/>
            <a:ext cx="2157749" cy="28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150" y="1238475"/>
            <a:ext cx="2223751" cy="297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318400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Uniform Timer</a:t>
            </a:r>
          </a:p>
        </p:txBody>
      </p:sp>
      <p:sp>
        <p:nvSpPr>
          <p:cNvPr id="140" name="Shape 140"/>
          <p:cNvSpPr/>
          <p:nvPr/>
        </p:nvSpPr>
        <p:spPr>
          <a:xfrm rot="-5400000">
            <a:off x="-513440" y="2479973"/>
            <a:ext cx="1834803" cy="493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Before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787" y="1238463"/>
            <a:ext cx="2223751" cy="29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662" y="1238487"/>
            <a:ext cx="2223751" cy="297661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 rot="-5400000">
            <a:off x="5598338" y="2479977"/>
            <a:ext cx="1378046" cy="493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Arial"/>
              </a:rPr>
              <a:t>After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</a:blip>
          <a:srcRect b="49912" l="0" r="0" t="0"/>
          <a:stretch/>
        </p:blipFill>
        <p:spPr>
          <a:xfrm>
            <a:off x="6872300" y="1654337"/>
            <a:ext cx="2059499" cy="1834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-126375"/>
            <a:ext cx="8520599" cy="465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Task Flows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050" y="1491250"/>
            <a:ext cx="4971897" cy="31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Task 1 Flow: Staying focused yo!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00" y="1436252"/>
            <a:ext cx="1359923" cy="242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572" y="1436261"/>
            <a:ext cx="1359923" cy="242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773" y="1436268"/>
            <a:ext cx="1359923" cy="242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3925" y="2563322"/>
            <a:ext cx="1376049" cy="245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9914" y="56457"/>
            <a:ext cx="1359923" cy="242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0796" y="2563322"/>
            <a:ext cx="1376031" cy="245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>
            <a:endCxn id="157" idx="1"/>
          </p:cNvCxnSpPr>
          <p:nvPr/>
        </p:nvCxnSpPr>
        <p:spPr>
          <a:xfrm flipH="1" rot="10800000">
            <a:off x="1238972" y="2647665"/>
            <a:ext cx="87960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3" name="Shape 163"/>
          <p:cNvCxnSpPr>
            <a:endCxn id="158" idx="1"/>
          </p:cNvCxnSpPr>
          <p:nvPr/>
        </p:nvCxnSpPr>
        <p:spPr>
          <a:xfrm flipH="1" rot="10800000">
            <a:off x="3372873" y="2647662"/>
            <a:ext cx="570900" cy="10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4" name="Shape 164"/>
          <p:cNvCxnSpPr>
            <a:endCxn id="161" idx="1"/>
          </p:cNvCxnSpPr>
          <p:nvPr/>
        </p:nvCxnSpPr>
        <p:spPr>
          <a:xfrm>
            <a:off x="4772696" y="3696084"/>
            <a:ext cx="968100" cy="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5" name="Shape 165"/>
          <p:cNvCxnSpPr>
            <a:endCxn id="160" idx="1"/>
          </p:cNvCxnSpPr>
          <p:nvPr/>
        </p:nvCxnSpPr>
        <p:spPr>
          <a:xfrm flipH="1" rot="10800000">
            <a:off x="5188914" y="1267853"/>
            <a:ext cx="561000" cy="9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6" name="Shape 166"/>
          <p:cNvCxnSpPr>
            <a:endCxn id="159" idx="1"/>
          </p:cNvCxnSpPr>
          <p:nvPr/>
        </p:nvCxnSpPr>
        <p:spPr>
          <a:xfrm flipH="1" rot="10800000">
            <a:off x="6622425" y="3789091"/>
            <a:ext cx="931500" cy="10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Task 2 Flow: How you doin’?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00" y="1166875"/>
            <a:ext cx="2014999" cy="35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125" y="1166875"/>
            <a:ext cx="2014999" cy="3589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>
            <a:endCxn id="173" idx="1"/>
          </p:cNvCxnSpPr>
          <p:nvPr/>
        </p:nvCxnSpPr>
        <p:spPr>
          <a:xfrm flipH="1" rot="10800000">
            <a:off x="2071625" y="2961813"/>
            <a:ext cx="373500" cy="10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250" y="1166862"/>
            <a:ext cx="2014999" cy="358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9650" y="1147650"/>
            <a:ext cx="2036574" cy="362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>
            <a:endCxn id="175" idx="1"/>
          </p:cNvCxnSpPr>
          <p:nvPr/>
        </p:nvCxnSpPr>
        <p:spPr>
          <a:xfrm flipH="1" rot="10800000">
            <a:off x="3589050" y="2961806"/>
            <a:ext cx="1117200" cy="14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8" name="Shape 178"/>
          <p:cNvCxnSpPr>
            <a:endCxn id="176" idx="1"/>
          </p:cNvCxnSpPr>
          <p:nvPr/>
        </p:nvCxnSpPr>
        <p:spPr>
          <a:xfrm flipH="1" rot="10800000">
            <a:off x="6470450" y="2961817"/>
            <a:ext cx="469200" cy="16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Task 3 Flow: How yo friends doin’?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775" y="1165100"/>
            <a:ext cx="2014999" cy="358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275" y="1165100"/>
            <a:ext cx="2014999" cy="358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Shape 186"/>
          <p:cNvCxnSpPr/>
          <p:nvPr/>
        </p:nvCxnSpPr>
        <p:spPr>
          <a:xfrm flipH="1" rot="10800000">
            <a:off x="3563775" y="2947413"/>
            <a:ext cx="1842000" cy="15137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26375"/>
            <a:ext cx="8520599" cy="465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latin typeface="Shadows Into Light"/>
                <a:ea typeface="Shadows Into Light"/>
                <a:cs typeface="Shadows Into Light"/>
                <a:sym typeface="Shadows Into Light"/>
              </a:rPr>
              <a:t>Tools, Limitations and Techniques</a:t>
            </a:r>
          </a:p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x="311700" y="-24012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Prototype Overview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25" y="1648650"/>
            <a:ext cx="4362525" cy="202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Prototype Tools: Google Drawings and Marvel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Google Drawings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Pro: Very low learning curve -- good for us!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Con: Doesn’t look as iOS-y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Marvel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2400"/>
              <a:t>Pro: Easy to add interactions between screens</a:t>
            </a:r>
          </a:p>
          <a:p>
            <a:pPr indent="-228600" lvl="1" marL="914400">
              <a:spcBef>
                <a:spcPts val="0"/>
              </a:spcBef>
              <a:buSzPct val="100000"/>
            </a:pPr>
            <a:r>
              <a:rPr lang="en" sz="2400"/>
              <a:t>Con: Couldn’t simulate timer countdown functionality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Prototype Limitations and Tradeoffs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Didn’t incorporate some features we were considering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Group challenges - too hard to coordinate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Taking a picture when they get “slapped” - don’t have access to the camera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-24012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What is Slaptitude?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latin typeface="Shadows Into Light"/>
                <a:ea typeface="Shadows Into Light"/>
                <a:cs typeface="Shadows Into Light"/>
                <a:sym typeface="Shadows Into Light"/>
              </a:rPr>
              <a:t>individual focus training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275" y="2124525"/>
            <a:ext cx="5023449" cy="251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Wizard of Oz and Hand-coded Techniques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Couldn’t simulate the timer functionality, so had to fake a progression of time. Have to click the progress circle to advance or wait a few seconds.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Leaderboard is filled with fake friends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Hand-coded the optional focus times and locations so we didn’t have to include many different screens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863550"/>
            <a:ext cx="8520599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Questions?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425300"/>
            <a:ext cx="8520599" cy="4111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/>
              <a:t>We are unable to condition ourselves to stay focused in a world that is constantly competing for our attention.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Slaptitude seeks to train our ability to block out distractions and focus on what’s meaningful.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/>
              <a:t>Mission Statement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75300"/>
            <a:ext cx="8520599" cy="287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/>
              <a:t>Our goal is to empower people to improve their focus by making focus training fun!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350" y="2434150"/>
            <a:ext cx="4637299" cy="231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50" y="1491225"/>
            <a:ext cx="4918498" cy="32731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-17692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Revised Tasks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/>
              <a:t>TASK 1: </a:t>
            </a:r>
            <a:r>
              <a:rPr lang="en" sz="1800">
                <a:solidFill>
                  <a:schemeClr val="accent3"/>
                </a:solidFill>
              </a:rPr>
              <a:t>Keep track of time remaining for staying focus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Allows you to set custom time for focus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Suggests time based on last run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Visual timer indicates how much time left, supplemented with text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2914850"/>
            <a:ext cx="2285999" cy="15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/>
              <a:t>TASK 2: </a:t>
            </a:r>
            <a:r>
              <a:rPr lang="en" sz="1800">
                <a:solidFill>
                  <a:schemeClr val="accent3"/>
                </a:solidFill>
              </a:rPr>
              <a:t>Keep track of progress over time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Presents you with stats regarding last run i.e. how long, where, time, and date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Graphs time focused over date, month, and time of day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Prompts you to add location, helps you see where you focus best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076" y="2520150"/>
            <a:ext cx="2907831" cy="2181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/>
              <a:t>TASK 3: </a:t>
            </a:r>
            <a:r>
              <a:rPr lang="en" sz="1800">
                <a:solidFill>
                  <a:schemeClr val="accent3"/>
                </a:solidFill>
              </a:rPr>
              <a:t>Check out leaderboard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See where your friends are in relation to you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Based on overall “focus time” average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100" y="1516525"/>
            <a:ext cx="2827349" cy="28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26375"/>
            <a:ext cx="8520599" cy="465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Revised Interface Design</a:t>
            </a: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latin typeface="Shadows Into Light"/>
                <a:ea typeface="Shadows Into Light"/>
                <a:cs typeface="Shadows Into Light"/>
                <a:sym typeface="Shadows Into Light"/>
              </a:rPr>
              <a:t>Major Design Changes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100" y="1743975"/>
            <a:ext cx="3125799" cy="20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